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97" r:id="rId3"/>
    <p:sldId id="282" r:id="rId4"/>
    <p:sldId id="280" r:id="rId5"/>
    <p:sldId id="281" r:id="rId6"/>
    <p:sldId id="283" r:id="rId7"/>
    <p:sldId id="286" r:id="rId8"/>
    <p:sldId id="279" r:id="rId9"/>
    <p:sldId id="284" r:id="rId10"/>
    <p:sldId id="285" r:id="rId11"/>
    <p:sldId id="278" r:id="rId12"/>
    <p:sldId id="290" r:id="rId13"/>
    <p:sldId id="291" r:id="rId14"/>
    <p:sldId id="289" r:id="rId15"/>
    <p:sldId id="288" r:id="rId16"/>
    <p:sldId id="292" r:id="rId17"/>
    <p:sldId id="293" r:id="rId18"/>
    <p:sldId id="294" r:id="rId19"/>
    <p:sldId id="295" r:id="rId20"/>
    <p:sldId id="29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9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6E0A-1502-4507-8FEE-B225186D85BB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2261-CBE2-4765-9F46-29B06FB296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180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6E0A-1502-4507-8FEE-B225186D85BB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2261-CBE2-4765-9F46-29B06FB296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5015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6E0A-1502-4507-8FEE-B225186D85BB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2261-CBE2-4765-9F46-29B06FB296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2618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6E0A-1502-4507-8FEE-B225186D85BB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2261-CBE2-4765-9F46-29B06FB296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452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6E0A-1502-4507-8FEE-B225186D85BB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2261-CBE2-4765-9F46-29B06FB296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582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6E0A-1502-4507-8FEE-B225186D85BB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2261-CBE2-4765-9F46-29B06FB296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8622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6E0A-1502-4507-8FEE-B225186D85BB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2261-CBE2-4765-9F46-29B06FB296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241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6E0A-1502-4507-8FEE-B225186D85BB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2261-CBE2-4765-9F46-29B06FB296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536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6E0A-1502-4507-8FEE-B225186D85BB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2261-CBE2-4765-9F46-29B06FB296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3525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6E0A-1502-4507-8FEE-B225186D85BB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2261-CBE2-4765-9F46-29B06FB296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904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6E0A-1502-4507-8FEE-B225186D85BB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2261-CBE2-4765-9F46-29B06FB296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560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E6E0A-1502-4507-8FEE-B225186D85BB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82261-CBE2-4765-9F46-29B06FB296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96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 bright="-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881743" y="1851704"/>
            <a:ext cx="10080171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Реализация комплексного подхода к оценке образовательных достижений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(внешняя и внутренняя оценка),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 критериальное оценивание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93972" y="4886551"/>
            <a:ext cx="5812971" cy="1655762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2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Вальтер Екатерина Сергеевна,</a:t>
            </a:r>
          </a:p>
          <a:p>
            <a:pPr algn="l">
              <a:lnSpc>
                <a:spcPct val="120000"/>
              </a:lnSpc>
            </a:pPr>
            <a:r>
              <a:rPr lang="ru-RU" dirty="0" smtClean="0">
                <a:solidFill>
                  <a:schemeClr val="bg1"/>
                </a:solidFill>
              </a:rPr>
              <a:t>учитель начальных классов </a:t>
            </a:r>
          </a:p>
          <a:p>
            <a:pPr algn="l">
              <a:lnSpc>
                <a:spcPct val="120000"/>
              </a:lnSpc>
            </a:pPr>
            <a:r>
              <a:rPr lang="ru-RU" dirty="0" smtClean="0">
                <a:solidFill>
                  <a:schemeClr val="bg1"/>
                </a:solidFill>
              </a:rPr>
              <a:t>МОУ «Турочакская СОШ им. Я.И. Баляева»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437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1112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948543" y="457200"/>
            <a:ext cx="9699171" cy="58891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Критериальное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оценивание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процесс, основанный на сравнении учебных достижений учащихся с четко определенными, коллективно выработанными, заранее известными всем участникам образовательного процесса (учащимся, администрации школы, родителям, законным представителям и т.д.) критериями, соответствующими целям и содержанию образования, способствующими формированию учебно-познавательной компетентности учащихся.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436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111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48543" y="457200"/>
            <a:ext cx="9699171" cy="58891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Цель </a:t>
            </a:r>
            <a:r>
              <a:rPr lang="ru-RU" sz="2800" b="1" dirty="0" err="1" smtClean="0">
                <a:solidFill>
                  <a:srgbClr val="002060"/>
                </a:solidFill>
              </a:rPr>
              <a:t>критериального</a:t>
            </a:r>
            <a:r>
              <a:rPr lang="ru-RU" sz="2800" b="1" dirty="0" smtClean="0">
                <a:solidFill>
                  <a:srgbClr val="002060"/>
                </a:solidFill>
              </a:rPr>
              <a:t> оценивания в образовательной организации — определение и повышение успешности учебной деятельности учащихся</a:t>
            </a:r>
            <a:r>
              <a:rPr lang="ru-RU" sz="2800" dirty="0" smtClean="0">
                <a:solidFill>
                  <a:srgbClr val="002060"/>
                </a:solidFill>
              </a:rPr>
              <a:t> посредством использования определённых параметров (критериев), позволяющих связать систему оценивания с целевыми установками как отдельного учебного курса, так и формирования компетентностей учащихся на соответствующем уровне школьного образования.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36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111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48543" y="457200"/>
            <a:ext cx="10243457" cy="6400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Задачи </a:t>
            </a:r>
            <a:r>
              <a:rPr lang="ru-RU" sz="2800" b="1" dirty="0" err="1" smtClean="0">
                <a:solidFill>
                  <a:srgbClr val="002060"/>
                </a:solidFill>
              </a:rPr>
              <a:t>критериального</a:t>
            </a:r>
            <a:r>
              <a:rPr lang="ru-RU" sz="2800" b="1" dirty="0" smtClean="0">
                <a:solidFill>
                  <a:srgbClr val="002060"/>
                </a:solidFill>
              </a:rPr>
              <a:t> оценивания: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– определение уровня подготовки каждого ученика на каждом этапе учебного процесса;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– определение и отслеживание индивидуального прогресса и коррекция индивидуальной траектории развития ученика;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– мотивирование учащихся на развитие умений и навыков широкого спектра для достижения ожидаемых результатов обучения;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– дифференцирование значимости оценок, полученных за выполнение различных видов деятельности;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– обеспечение обратной связи между учителем, учеником и родителями для выявления качества усвоения учебного материала и особенностей организации учебного процесса.</a:t>
            </a:r>
          </a:p>
          <a:p>
            <a:pPr algn="just">
              <a:lnSpc>
                <a:spcPct val="150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36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111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07028" y="272143"/>
            <a:ext cx="10243457" cy="6400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Принципы </a:t>
            </a:r>
            <a:r>
              <a:rPr lang="ru-RU" sz="4000" b="1" dirty="0" err="1" smtClean="0">
                <a:solidFill>
                  <a:srgbClr val="002060"/>
                </a:solidFill>
              </a:rPr>
              <a:t>критериального</a:t>
            </a:r>
            <a:r>
              <a:rPr lang="ru-RU" sz="4000" b="1" dirty="0" smtClean="0">
                <a:solidFill>
                  <a:srgbClr val="002060"/>
                </a:solidFill>
              </a:rPr>
              <a:t> оценивания</a:t>
            </a: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smtClean="0">
                <a:solidFill>
                  <a:srgbClr val="002060"/>
                </a:solidFill>
              </a:rPr>
              <a:t>1. Принцип </a:t>
            </a:r>
            <a:r>
              <a:rPr lang="ru-RU" sz="4000" dirty="0" smtClean="0">
                <a:solidFill>
                  <a:srgbClr val="002060"/>
                </a:solidFill>
              </a:rPr>
              <a:t>ясности и доступности.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2.  Принцип направленности на развитие.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3.  Принцип взаимосвязи обучения и оценивания.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4.  Принцип объективности, достоверности и </a:t>
            </a:r>
            <a:r>
              <a:rPr lang="ru-RU" sz="4000" dirty="0" err="1" smtClean="0">
                <a:solidFill>
                  <a:srgbClr val="002060"/>
                </a:solidFill>
              </a:rPr>
              <a:t>валидности</a:t>
            </a:r>
            <a:r>
              <a:rPr lang="ru-RU" sz="4000" dirty="0" smtClean="0">
                <a:solidFill>
                  <a:srgbClr val="002060"/>
                </a:solidFill>
              </a:rPr>
              <a:t>. 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5.  Принцип непрерывности. </a:t>
            </a: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36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111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t="29223"/>
          <a:stretch>
            <a:fillRect/>
          </a:stretch>
        </p:blipFill>
        <p:spPr bwMode="auto">
          <a:xfrm>
            <a:off x="2212975" y="1415143"/>
            <a:ext cx="9753600" cy="5170714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472543" y="206828"/>
            <a:ext cx="6955972" cy="92528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Виды оценивания</a:t>
            </a:r>
            <a:endParaRPr lang="ru-RU" sz="5400" dirty="0"/>
          </a:p>
        </p:txBody>
      </p:sp>
    </p:spTree>
    <p:extLst>
      <p:ext uri="{BB962C8B-B14F-4D97-AF65-F5344CB8AC3E}">
        <p14:creationId xmlns="" xmlns:p14="http://schemas.microsoft.com/office/powerpoint/2010/main" val="11436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111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22172" y="576944"/>
            <a:ext cx="8490857" cy="53557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400" b="1" i="1" dirty="0" smtClean="0">
                <a:solidFill>
                  <a:srgbClr val="002060"/>
                </a:solidFill>
              </a:rPr>
              <a:t>Критерий</a:t>
            </a:r>
            <a:r>
              <a:rPr lang="ru-RU" sz="5400" dirty="0" smtClean="0">
                <a:solidFill>
                  <a:srgbClr val="002060"/>
                </a:solidFill>
              </a:rPr>
              <a:t> – </a:t>
            </a:r>
            <a:endParaRPr lang="ru-RU" sz="5400" dirty="0" smtClean="0">
              <a:solidFill>
                <a:srgbClr val="002060"/>
              </a:solidFill>
            </a:endParaRPr>
          </a:p>
          <a:p>
            <a:pPr algn="just"/>
            <a:r>
              <a:rPr lang="ru-RU" sz="5400" i="1" dirty="0" smtClean="0">
                <a:solidFill>
                  <a:srgbClr val="002060"/>
                </a:solidFill>
              </a:rPr>
              <a:t>признак</a:t>
            </a:r>
            <a:r>
              <a:rPr lang="ru-RU" sz="5400" i="1" dirty="0" smtClean="0">
                <a:solidFill>
                  <a:srgbClr val="002060"/>
                </a:solidFill>
              </a:rPr>
              <a:t>, на основании которого производится оценка, определение или классификация чего-либо. Мерило оценки.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36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111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85257" y="0"/>
            <a:ext cx="10178143" cy="68580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i="1" dirty="0" smtClean="0"/>
              <a:t>    Для </a:t>
            </a:r>
            <a:r>
              <a:rPr lang="ru-RU" sz="3600" b="1" i="1" dirty="0" smtClean="0"/>
              <a:t>учителей</a:t>
            </a:r>
            <a:r>
              <a:rPr lang="ru-RU" sz="3600" b="1" i="1" dirty="0" smtClean="0"/>
              <a:t>:</a:t>
            </a:r>
          </a:p>
          <a:p>
            <a:endParaRPr lang="ru-RU" sz="3600" dirty="0" smtClean="0"/>
          </a:p>
          <a:p>
            <a:pPr lvl="0">
              <a:buFont typeface="Wingdings" pitchFamily="2" charset="2"/>
              <a:buChar char="Ø"/>
            </a:pPr>
            <a:r>
              <a:rPr lang="ru-RU" sz="3600" dirty="0" smtClean="0"/>
              <a:t>Содержат ясные ориентиры для учебного </a:t>
            </a:r>
            <a:r>
              <a:rPr lang="ru-RU" sz="3600" dirty="0" smtClean="0"/>
              <a:t>процесса.</a:t>
            </a:r>
            <a:endParaRPr lang="ru-RU" sz="3600" dirty="0" smtClean="0"/>
          </a:p>
          <a:p>
            <a:pPr lvl="0">
              <a:buFont typeface="Wingdings" pitchFamily="2" charset="2"/>
              <a:buChar char="Ø"/>
            </a:pPr>
            <a:r>
              <a:rPr lang="ru-RU" sz="3600" dirty="0" smtClean="0"/>
              <a:t>Содержат конкретные критерии для оценивания процесса усвоения учебного материала </a:t>
            </a:r>
            <a:r>
              <a:rPr lang="ru-RU" sz="3600" dirty="0" smtClean="0"/>
              <a:t>учащимися.</a:t>
            </a:r>
            <a:endParaRPr lang="ru-RU" sz="3600" dirty="0" smtClean="0"/>
          </a:p>
          <a:p>
            <a:pPr lvl="0">
              <a:buFont typeface="Wingdings" pitchFamily="2" charset="2"/>
              <a:buChar char="Ø"/>
            </a:pPr>
            <a:r>
              <a:rPr lang="ru-RU" sz="3600" dirty="0" smtClean="0"/>
              <a:t>Делают процесс оценивания объективным и </a:t>
            </a:r>
            <a:r>
              <a:rPr lang="ru-RU" sz="3600" dirty="0" smtClean="0"/>
              <a:t>последовательным.</a:t>
            </a:r>
            <a:endParaRPr lang="ru-RU" sz="3600" dirty="0" smtClean="0"/>
          </a:p>
          <a:p>
            <a:pPr lvl="0">
              <a:buFont typeface="Wingdings" pitchFamily="2" charset="2"/>
              <a:buChar char="Ø"/>
            </a:pPr>
            <a:r>
              <a:rPr lang="ru-RU" sz="3600" dirty="0" smtClean="0"/>
              <a:t>Облегчают процесс оценивания прогресса учащихся для </a:t>
            </a:r>
            <a:r>
              <a:rPr lang="ru-RU" sz="3600" dirty="0" smtClean="0"/>
              <a:t>учителей.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1436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111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39686" y="0"/>
            <a:ext cx="10178143" cy="685800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i="1" dirty="0" smtClean="0"/>
              <a:t>         Для </a:t>
            </a:r>
            <a:r>
              <a:rPr lang="ru-RU" sz="3600" b="1" i="1" dirty="0" smtClean="0"/>
              <a:t>учащихся</a:t>
            </a:r>
            <a:r>
              <a:rPr lang="ru-RU" sz="3600" b="1" i="1" dirty="0" smtClean="0"/>
              <a:t>:</a:t>
            </a:r>
          </a:p>
          <a:p>
            <a:endParaRPr lang="ru-RU" sz="2800" dirty="0" smtClean="0"/>
          </a:p>
          <a:p>
            <a:pPr lvl="0">
              <a:buFont typeface="Wingdings" pitchFamily="2" charset="2"/>
              <a:buChar char="Ø"/>
            </a:pPr>
            <a:r>
              <a:rPr lang="ru-RU" sz="3200" dirty="0" smtClean="0"/>
              <a:t>Обеспечивают четкое понимание учебных целей, ожиданий, критериев оценивания и способов улучшения собственной работы.</a:t>
            </a:r>
          </a:p>
          <a:p>
            <a:pPr lvl="0">
              <a:buFont typeface="Wingdings" pitchFamily="2" charset="2"/>
              <a:buChar char="Ø"/>
            </a:pPr>
            <a:r>
              <a:rPr lang="ru-RU" sz="3200" dirty="0" smtClean="0"/>
              <a:t>У учащихся есть конкретные рекомендации в отношении ожиданий учителя.</a:t>
            </a:r>
          </a:p>
          <a:p>
            <a:pPr lvl="0">
              <a:buFont typeface="Wingdings" pitchFamily="2" charset="2"/>
              <a:buChar char="Ø"/>
            </a:pPr>
            <a:r>
              <a:rPr lang="ru-RU" sz="3200" dirty="0" smtClean="0"/>
              <a:t>Когда ученики привыкают регулярно использовать критерии оценки, они начинают испытывать </a:t>
            </a:r>
            <a:r>
              <a:rPr lang="ru-RU" sz="3200" dirty="0" smtClean="0"/>
              <a:t>большую </a:t>
            </a:r>
            <a:r>
              <a:rPr lang="ru-RU" sz="3200" dirty="0" smtClean="0"/>
              <a:t>ответственность за конечный продукт. Это снимает вопросы типа "Я еще не все сделал?".</a:t>
            </a:r>
          </a:p>
          <a:p>
            <a:pPr lvl="0">
              <a:buFont typeface="Wingdings" pitchFamily="2" charset="2"/>
              <a:buChar char="Ø"/>
            </a:pPr>
            <a:r>
              <a:rPr lang="ru-RU" sz="3200" dirty="0" smtClean="0"/>
              <a:t>Создают условия для самостоятельной работы учащихся.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1436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111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61457" y="0"/>
            <a:ext cx="10178143" cy="68580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 smtClean="0"/>
              <a:t> </a:t>
            </a:r>
            <a:r>
              <a:rPr lang="ru-RU" sz="3600" b="1" i="1" dirty="0" smtClean="0"/>
              <a:t>Для родителей:</a:t>
            </a:r>
            <a:endParaRPr lang="ru-RU" sz="3600" dirty="0" smtClean="0"/>
          </a:p>
          <a:p>
            <a:pPr lvl="0">
              <a:buFont typeface="Wingdings" pitchFamily="2" charset="2"/>
              <a:buChar char="Ø"/>
            </a:pPr>
            <a:r>
              <a:rPr lang="ru-RU" sz="3600" dirty="0" smtClean="0"/>
              <a:t>Получают объективные доказательства уровня </a:t>
            </a:r>
            <a:r>
              <a:rPr lang="ru-RU" sz="3600" dirty="0" err="1" smtClean="0"/>
              <a:t>обученности</a:t>
            </a:r>
            <a:r>
              <a:rPr lang="ru-RU" sz="3600" dirty="0" smtClean="0"/>
              <a:t> своего ребенка.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dirty="0" smtClean="0"/>
              <a:t>Отслеживают прогресс в обучении ребенка.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dirty="0" smtClean="0"/>
              <a:t>Обеспечивают ребенку поддержку в процессе обучения.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dirty="0" smtClean="0"/>
              <a:t>Устанавливают обратную связь с учителями и администрацией школы.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dirty="0" smtClean="0"/>
              <a:t>Помогают быть уверенными и спокойными за комфортность ребенка в классе и школе.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1436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111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61457" y="0"/>
            <a:ext cx="10178143" cy="685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600" b="1" dirty="0" err="1" smtClean="0">
                <a:solidFill>
                  <a:srgbClr val="002060"/>
                </a:solidFill>
              </a:rPr>
              <a:t>Критериальное</a:t>
            </a:r>
            <a:r>
              <a:rPr lang="ru-RU" sz="3600" b="1" dirty="0" smtClean="0">
                <a:solidFill>
                  <a:srgbClr val="002060"/>
                </a:solidFill>
              </a:rPr>
              <a:t> оценивание позволяет:</a:t>
            </a:r>
          </a:p>
          <a:p>
            <a:pPr lvl="0"/>
            <a:endParaRPr lang="ru-RU" sz="3600" b="1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002060"/>
                </a:solidFill>
              </a:rPr>
              <a:t>стимулировать </a:t>
            </a:r>
            <a:r>
              <a:rPr lang="ru-RU" sz="3600" dirty="0" smtClean="0">
                <a:solidFill>
                  <a:srgbClr val="002060"/>
                </a:solidFill>
              </a:rPr>
              <a:t>учащихся;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002060"/>
                </a:solidFill>
              </a:rPr>
              <a:t>мотивировать на достижение успеха;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002060"/>
                </a:solidFill>
              </a:rPr>
              <a:t>помогать учиться на своих ошибках;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002060"/>
                </a:solidFill>
              </a:rPr>
              <a:t>определять наличие тех или иных умений;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002060"/>
                </a:solidFill>
              </a:rPr>
              <a:t>формировать действия самоконтроля и самооценки.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1436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111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61457" y="0"/>
            <a:ext cx="10178143" cy="685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4000" b="1" i="1" dirty="0" smtClean="0">
                <a:solidFill>
                  <a:srgbClr val="002060"/>
                </a:solidFill>
              </a:rPr>
              <a:t>Оценивание </a:t>
            </a:r>
            <a:r>
              <a:rPr lang="ru-RU" sz="3600" i="1" dirty="0" smtClean="0">
                <a:solidFill>
                  <a:srgbClr val="002060"/>
                </a:solidFill>
              </a:rPr>
              <a:t>– </a:t>
            </a:r>
            <a:r>
              <a:rPr lang="ru-RU" sz="3600" dirty="0" smtClean="0">
                <a:solidFill>
                  <a:srgbClr val="002060"/>
                </a:solidFill>
              </a:rPr>
              <a:t>деятельность учителя по анализу достижений предметных планируемых    результатов     по     учебному     предмету     в     соответствии с Федеральным государственным образовательным стандартом начального общего образования (ФГОС НОО), Федеральной образовательной программой начального общего образования (ФОП НОО) и Федеральной рабочей программой (ФРП).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1436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111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0"/>
            <a:ext cx="12191999" cy="6858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8800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36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111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7542" y="534533"/>
            <a:ext cx="10384972" cy="815295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47800" y="1447799"/>
            <a:ext cx="5769429" cy="925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sz="5400" dirty="0" smtClean="0"/>
              <a:t> </a:t>
            </a:r>
            <a:r>
              <a:rPr lang="ru-RU" sz="5400" dirty="0" smtClean="0">
                <a:solidFill>
                  <a:srgbClr val="002060"/>
                </a:solidFill>
              </a:rPr>
              <a:t>контроль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81944" y="2558142"/>
            <a:ext cx="5769429" cy="925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sz="5400" dirty="0" smtClean="0"/>
              <a:t> </a:t>
            </a:r>
            <a:r>
              <a:rPr lang="ru-RU" sz="5400" dirty="0" smtClean="0">
                <a:solidFill>
                  <a:srgbClr val="002060"/>
                </a:solidFill>
              </a:rPr>
              <a:t>анализ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09257" y="3635829"/>
            <a:ext cx="7489371" cy="925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sz="5400" dirty="0" smtClean="0"/>
              <a:t> </a:t>
            </a:r>
            <a:r>
              <a:rPr lang="ru-RU" sz="5400" dirty="0" err="1" smtClean="0">
                <a:solidFill>
                  <a:srgbClr val="002060"/>
                </a:solidFill>
              </a:rPr>
              <a:t>критериальную</a:t>
            </a:r>
            <a:r>
              <a:rPr lang="ru-RU" sz="5400" dirty="0" smtClean="0">
                <a:solidFill>
                  <a:srgbClr val="002060"/>
                </a:solidFill>
              </a:rPr>
              <a:t> оценку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95799" y="4778827"/>
            <a:ext cx="7543800" cy="925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sz="5400" dirty="0" smtClean="0"/>
              <a:t> </a:t>
            </a:r>
            <a:r>
              <a:rPr lang="ru-RU" sz="5400" dirty="0" smtClean="0">
                <a:solidFill>
                  <a:srgbClr val="002060"/>
                </a:solidFill>
              </a:rPr>
              <a:t>уровневую оценку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37857" y="304800"/>
            <a:ext cx="6955972" cy="92528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Оценивание включает</a:t>
            </a:r>
            <a:endParaRPr lang="ru-RU" sz="5400" dirty="0"/>
          </a:p>
        </p:txBody>
      </p:sp>
    </p:spTree>
    <p:extLst>
      <p:ext uri="{BB962C8B-B14F-4D97-AF65-F5344CB8AC3E}">
        <p14:creationId xmlns="" xmlns:p14="http://schemas.microsoft.com/office/powerpoint/2010/main" val="11436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1112" cy="6858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200400" y="141514"/>
            <a:ext cx="6955972" cy="92528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Виды контроля</a:t>
            </a:r>
            <a:endParaRPr lang="ru-RU" sz="5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30085" y="1175656"/>
            <a:ext cx="10755086" cy="925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Стартовый (диагностический) контроль и оценка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1857" y="2242456"/>
            <a:ext cx="10755086" cy="925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Текущий контроль </a:t>
            </a:r>
            <a:r>
              <a:rPr lang="ru-RU" sz="3600" b="1" i="1" dirty="0" smtClean="0">
                <a:solidFill>
                  <a:srgbClr val="002060"/>
                </a:solidFill>
              </a:rPr>
              <a:t>и оценка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62743" y="3320142"/>
            <a:ext cx="10755086" cy="925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Тематический контроль </a:t>
            </a:r>
            <a:r>
              <a:rPr lang="ru-RU" sz="3600" b="1" i="1" dirty="0" smtClean="0">
                <a:solidFill>
                  <a:srgbClr val="002060"/>
                </a:solidFill>
              </a:rPr>
              <a:t>и оценка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51857" y="4376057"/>
            <a:ext cx="10755086" cy="925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Итоговый (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внутришкольный</a:t>
            </a:r>
            <a:r>
              <a:rPr lang="ru-RU" sz="3600" b="1" i="1" dirty="0" smtClean="0">
                <a:solidFill>
                  <a:srgbClr val="002060"/>
                </a:solidFill>
              </a:rPr>
              <a:t>) контроль </a:t>
            </a:r>
            <a:r>
              <a:rPr lang="ru-RU" sz="3600" b="1" i="1" dirty="0" smtClean="0">
                <a:solidFill>
                  <a:srgbClr val="002060"/>
                </a:solidFill>
              </a:rPr>
              <a:t>и оценка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40970" y="5486399"/>
            <a:ext cx="10755086" cy="925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Промежуточная аттестация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36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1112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3755" y="0"/>
            <a:ext cx="91599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436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1112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00400" y="141514"/>
            <a:ext cx="6955972" cy="92528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Виды контроля</a:t>
            </a:r>
            <a:endParaRPr lang="ru-RU" sz="5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4287" y="1175655"/>
            <a:ext cx="5453742" cy="5344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Внутренняя оценка</a:t>
            </a:r>
          </a:p>
          <a:p>
            <a:pPr algn="ctr"/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 стартовая диагностика;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 текущая и тематическая оценка;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портфолио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внутришкольный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 образовательный мониторинг;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 промежуточная и итоговая аттестация;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 проекты, самоанализ, самооценка; </a:t>
            </a:r>
            <a:r>
              <a:rPr lang="ru-RU" sz="2400" b="1" dirty="0" err="1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взаимооценка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183085" y="1186543"/>
            <a:ext cx="5682343" cy="53231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Внешняя оценка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</a:b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 государственная итоговая аттестация;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 независимая оценка качества образования;</a:t>
            </a:r>
            <a:br>
              <a:rPr lang="ru-RU" sz="24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- мониторинговые исследования муниципального, регионального и федерального уровней</a:t>
            </a:r>
            <a:br>
              <a:rPr lang="ru-RU" sz="24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</a:br>
            <a:endParaRPr lang="ru-RU" sz="2400" b="1" dirty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36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111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r="658"/>
          <a:stretch>
            <a:fillRect/>
          </a:stretch>
        </p:blipFill>
        <p:spPr bwMode="auto">
          <a:xfrm>
            <a:off x="2224954" y="1861458"/>
            <a:ext cx="9651361" cy="321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309257" y="402771"/>
            <a:ext cx="6955972" cy="92528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Уровневый подход</a:t>
            </a:r>
            <a:endParaRPr lang="ru-RU" sz="5400" dirty="0"/>
          </a:p>
        </p:txBody>
      </p:sp>
    </p:spTree>
    <p:extLst>
      <p:ext uri="{BB962C8B-B14F-4D97-AF65-F5344CB8AC3E}">
        <p14:creationId xmlns="" xmlns:p14="http://schemas.microsoft.com/office/powerpoint/2010/main" val="11436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111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8320" y="0"/>
            <a:ext cx="8892731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436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111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5958" y="0"/>
            <a:ext cx="912812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436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446</Words>
  <Application>Microsoft Office PowerPoint</Application>
  <PresentationFormat>Произвольный</PresentationFormat>
  <Paragraphs>77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Реализация комплексного подхода к оценке образовательных достижений (внешняя и внутренняя оценка),  критериальное оценивание</vt:lpstr>
      <vt:lpstr>Слайд 2</vt:lpstr>
      <vt:lpstr>       </vt:lpstr>
      <vt:lpstr>Слайд 4</vt:lpstr>
      <vt:lpstr>Слайд 5</vt:lpstr>
      <vt:lpstr>Внешняя оценка   государственная итоговая аттестация;  независимая оценка качества образования; - мониторинговые исследования муниципального, регионального и федерального уровней  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СемьЯ</dc:creator>
  <cp:lastModifiedBy>Екатерина</cp:lastModifiedBy>
  <cp:revision>49</cp:revision>
  <dcterms:created xsi:type="dcterms:W3CDTF">2024-10-14T11:44:40Z</dcterms:created>
  <dcterms:modified xsi:type="dcterms:W3CDTF">2024-10-15T12:32:03Z</dcterms:modified>
</cp:coreProperties>
</file>